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70" r:id="rId15"/>
    <p:sldId id="269" r:id="rId16"/>
    <p:sldId id="273" r:id="rId17"/>
    <p:sldId id="271" r:id="rId18"/>
    <p:sldId id="274" r:id="rId19"/>
    <p:sldId id="272" r:id="rId20"/>
    <p:sldId id="275" r:id="rId21"/>
    <p:sldId id="277" r:id="rId22"/>
    <p:sldId id="276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17" autoAdjust="0"/>
  </p:normalViewPr>
  <p:slideViewPr>
    <p:cSldViewPr>
      <p:cViewPr varScale="1">
        <p:scale>
          <a:sx n="67" d="100"/>
          <a:sy n="67" d="100"/>
        </p:scale>
        <p:origin x="-6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9B8A-61B6-4DEF-8613-5D73CC26FE63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21C60-DBB8-41EB-88D5-013BE44199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9B8A-61B6-4DEF-8613-5D73CC26FE63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21C60-DBB8-41EB-88D5-013BE44199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9B8A-61B6-4DEF-8613-5D73CC26FE63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21C60-DBB8-41EB-88D5-013BE44199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9B8A-61B6-4DEF-8613-5D73CC26FE63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21C60-DBB8-41EB-88D5-013BE44199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9B8A-61B6-4DEF-8613-5D73CC26FE63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21C60-DBB8-41EB-88D5-013BE44199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9B8A-61B6-4DEF-8613-5D73CC26FE63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21C60-DBB8-41EB-88D5-013BE44199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9B8A-61B6-4DEF-8613-5D73CC26FE63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21C60-DBB8-41EB-88D5-013BE44199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9B8A-61B6-4DEF-8613-5D73CC26FE63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21C60-DBB8-41EB-88D5-013BE44199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9B8A-61B6-4DEF-8613-5D73CC26FE63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21C60-DBB8-41EB-88D5-013BE44199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69B8A-61B6-4DEF-8613-5D73CC26FE63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21C60-DBB8-41EB-88D5-013BE44199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79D69B8A-61B6-4DEF-8613-5D73CC26FE63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34021C60-DBB8-41EB-88D5-013BE44199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9D69B8A-61B6-4DEF-8613-5D73CC26FE63}" type="datetimeFigureOut">
              <a:rPr lang="en-US" smtClean="0"/>
              <a:pPr/>
              <a:t>11/1/2010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4021C60-DBB8-41EB-88D5-013BE44199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sz="5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Context:</a:t>
            </a:r>
            <a:r>
              <a:rPr lang="en-CA" sz="5400" dirty="0" smtClean="0"/>
              <a:t/>
            </a:r>
            <a:br>
              <a:rPr lang="en-CA" sz="5400" dirty="0" smtClean="0"/>
            </a:br>
            <a:r>
              <a:rPr lang="en-CA" sz="5400" i="1" dirty="0" smtClean="0"/>
              <a:t>Nineteen Eighty-Four</a:t>
            </a:r>
            <a:endParaRPr lang="en-US" sz="54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Mr. Wilson – English 536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sz="8800" dirty="0" smtClean="0"/>
              <a:t>Stalinist Russia</a:t>
            </a:r>
            <a:endParaRPr lang="en-CA" sz="88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What really motivated Orwell to write </a:t>
            </a:r>
            <a:r>
              <a:rPr lang="en-CA" i="1" dirty="0" smtClean="0"/>
              <a:t>Nineteen Eighty-Four</a:t>
            </a:r>
            <a:r>
              <a:rPr lang="en-CA" dirty="0" smtClean="0"/>
              <a:t>?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 End of The Great War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It is 1917…WWI has been going on for almost 3 years.</a:t>
            </a:r>
            <a:endParaRPr lang="en-CA" dirty="0" smtClean="0"/>
          </a:p>
          <a:p>
            <a:endParaRPr lang="en-CA" dirty="0"/>
          </a:p>
        </p:txBody>
      </p:sp>
      <p:pic>
        <p:nvPicPr>
          <p:cNvPr id="2050" name="Picture 2" descr="http://classicalgreg.files.wordpress.com/2008/11/inflandersfiel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9350" y="2564904"/>
            <a:ext cx="6724650" cy="3981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Russian Monarchy </a:t>
            </a:r>
            <a:r>
              <a:rPr lang="en-CA" sz="2800" dirty="0" smtClean="0"/>
              <a:t>(before the revolution)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3600" dirty="0" smtClean="0"/>
              <a:t>Before the Revolution, Russia was run by the </a:t>
            </a:r>
            <a:r>
              <a:rPr lang="en-CA" sz="3600" b="1" u="sng" dirty="0" smtClean="0"/>
              <a:t>Tsar</a:t>
            </a:r>
            <a:r>
              <a:rPr lang="en-CA" sz="3600" dirty="0" smtClean="0"/>
              <a:t> </a:t>
            </a:r>
            <a:r>
              <a:rPr lang="en-CA" sz="3600" dirty="0" smtClean="0"/>
              <a:t>(which means “King” or royal </a:t>
            </a:r>
            <a:r>
              <a:rPr lang="en-CA" sz="3600" dirty="0" smtClean="0"/>
              <a:t>family.)</a:t>
            </a:r>
          </a:p>
          <a:p>
            <a:r>
              <a:rPr lang="en-CA" sz="3600" dirty="0" smtClean="0"/>
              <a:t>There was some democracy within the Tsarist regime, but it was only an elected body which was allowed to “advise” the throne.</a:t>
            </a:r>
          </a:p>
          <a:p>
            <a:r>
              <a:rPr lang="en-CA" sz="3600" dirty="0" smtClean="0"/>
              <a:t>This elected group was called the </a:t>
            </a:r>
            <a:r>
              <a:rPr lang="en-CA" sz="3600" b="1" u="sng" dirty="0" err="1" smtClean="0"/>
              <a:t>Duma</a:t>
            </a:r>
            <a:r>
              <a:rPr lang="en-CA" sz="3600" dirty="0" smtClean="0"/>
              <a:t>.</a:t>
            </a: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trendsupdates.com/wp-content/uploads/2008/12/tsa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52925" cy="5448300"/>
          </a:xfrm>
          <a:prstGeom prst="rect">
            <a:avLst/>
          </a:prstGeom>
          <a:noFill/>
        </p:spPr>
      </p:pic>
      <p:pic>
        <p:nvPicPr>
          <p:cNvPr id="25604" name="Picture 4" descr="http://en.academic.ru/pictures/enwiki/65/Annaioannovnarussia1693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196752"/>
            <a:ext cx="4238625" cy="5448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6" name="Picture 6" descr="http://upload.wikimedia.org/wikipedia/commons/f/fb/Russian_Royal_Family_1911_720p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404664"/>
            <a:ext cx="6553200" cy="5448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3375"/>
            <a:ext cx="9144000" cy="6151563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5400" dirty="0" smtClean="0"/>
              <a:t>The Russian Revolution</a:t>
            </a:r>
            <a:endParaRPr lang="en-CA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March 1917</a:t>
            </a:r>
          </a:p>
          <a:p>
            <a:r>
              <a:rPr lang="en-CA" dirty="0" smtClean="0"/>
              <a:t>The </a:t>
            </a:r>
            <a:r>
              <a:rPr lang="en-CA" b="1" u="sng" dirty="0" err="1" smtClean="0"/>
              <a:t>Duma</a:t>
            </a:r>
            <a:r>
              <a:rPr lang="en-CA" dirty="0" smtClean="0"/>
              <a:t> </a:t>
            </a:r>
            <a:r>
              <a:rPr lang="en-CA" dirty="0" smtClean="0"/>
              <a:t>assumes </a:t>
            </a:r>
            <a:r>
              <a:rPr lang="en-CA" dirty="0" smtClean="0"/>
              <a:t>control of the country, </a:t>
            </a:r>
            <a:r>
              <a:rPr lang="en-CA" dirty="0" smtClean="0"/>
              <a:t>easily done considering </a:t>
            </a:r>
            <a:r>
              <a:rPr lang="en-CA" dirty="0" smtClean="0"/>
              <a:t>the Tsar's forces were all in Germany fighting.</a:t>
            </a:r>
          </a:p>
          <a:p>
            <a:r>
              <a:rPr lang="en-CA" dirty="0" smtClean="0"/>
              <a:t>They created a </a:t>
            </a:r>
            <a:r>
              <a:rPr lang="en-CA" b="1" dirty="0" smtClean="0"/>
              <a:t>provisional government</a:t>
            </a:r>
            <a:r>
              <a:rPr lang="en-CA" dirty="0" smtClean="0"/>
              <a:t> in St-Petersburg.</a:t>
            </a:r>
          </a:p>
          <a:p>
            <a:r>
              <a:rPr lang="en-CA" dirty="0" smtClean="0"/>
              <a:t>Tsar Nicholas II abdicated </a:t>
            </a:r>
            <a:r>
              <a:rPr lang="en-CA" dirty="0" smtClean="0"/>
              <a:t>(gave up the throne) and </a:t>
            </a:r>
            <a:r>
              <a:rPr lang="en-CA" dirty="0" smtClean="0"/>
              <a:t>left the provisional government to fend for itself.</a:t>
            </a: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04664"/>
            <a:ext cx="4218949" cy="5976664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dirty="0" smtClean="0"/>
              <a:t>Revolutions are Messy…</a:t>
            </a:r>
            <a:endParaRPr lang="en-CA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At this point, </a:t>
            </a:r>
            <a:r>
              <a:rPr lang="en-CA" dirty="0" smtClean="0"/>
              <a:t>Russian Soldiers are </a:t>
            </a:r>
            <a:r>
              <a:rPr lang="en-CA" dirty="0" smtClean="0"/>
              <a:t>trying to get home from the </a:t>
            </a:r>
            <a:r>
              <a:rPr lang="en-CA" dirty="0" smtClean="0"/>
              <a:t>German Front</a:t>
            </a:r>
            <a:r>
              <a:rPr lang="en-CA" dirty="0" smtClean="0"/>
              <a:t>, and the army itself was not entirely in control.</a:t>
            </a:r>
          </a:p>
          <a:p>
            <a:r>
              <a:rPr lang="en-CA" dirty="0" smtClean="0"/>
              <a:t>As a result, a sort of dual-power formed, with the provisional government on one side, and a group of </a:t>
            </a:r>
            <a:r>
              <a:rPr lang="en-CA" b="1" u="sng" dirty="0" smtClean="0"/>
              <a:t>socialists</a:t>
            </a:r>
            <a:r>
              <a:rPr lang="en-CA" dirty="0" smtClean="0"/>
              <a:t> on the other.</a:t>
            </a:r>
          </a:p>
          <a:p>
            <a:r>
              <a:rPr lang="en-CA" dirty="0" smtClean="0"/>
              <a:t>The final straw was when the provisional government decided to keep fighting in </a:t>
            </a:r>
            <a:r>
              <a:rPr lang="en-CA" dirty="0" smtClean="0"/>
              <a:t>Germany…</a:t>
            </a:r>
            <a:endParaRPr lang="en-CA" dirty="0" smtClean="0"/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476672"/>
            <a:ext cx="3891509" cy="5936493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And Bloody…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November 1917</a:t>
            </a:r>
          </a:p>
          <a:p>
            <a:r>
              <a:rPr lang="en-CA" dirty="0" smtClean="0"/>
              <a:t>The </a:t>
            </a:r>
            <a:r>
              <a:rPr lang="en-CA" b="1" u="sng" dirty="0" smtClean="0"/>
              <a:t>Bolshevik </a:t>
            </a:r>
            <a:r>
              <a:rPr lang="en-CA" b="1" u="sng" dirty="0" smtClean="0"/>
              <a:t>Party</a:t>
            </a:r>
            <a:r>
              <a:rPr lang="en-CA" dirty="0" smtClean="0"/>
              <a:t> (the socialists) led by the one, THE ONLY: </a:t>
            </a:r>
            <a:r>
              <a:rPr lang="en-CA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Vladimir </a:t>
            </a:r>
            <a:r>
              <a:rPr lang="en-CA" sz="4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Lenin! </a:t>
            </a:r>
            <a:r>
              <a:rPr lang="en-CA" dirty="0" smtClean="0"/>
              <a:t>took control from the provisional government.</a:t>
            </a:r>
          </a:p>
          <a:p>
            <a:r>
              <a:rPr lang="en-CA" dirty="0" smtClean="0"/>
              <a:t>They signed a treaty with Germany ending Russia’s involvement in WWII.</a:t>
            </a:r>
          </a:p>
          <a:p>
            <a:r>
              <a:rPr lang="en-CA" dirty="0" smtClean="0"/>
              <a:t>They also formed the </a:t>
            </a:r>
            <a:r>
              <a:rPr lang="en-CA" b="1" u="sng" dirty="0" err="1" smtClean="0"/>
              <a:t>Cheka</a:t>
            </a:r>
            <a:r>
              <a:rPr lang="en-CA" dirty="0" smtClean="0"/>
              <a:t> </a:t>
            </a:r>
            <a:r>
              <a:rPr lang="en-CA" dirty="0" smtClean="0"/>
              <a:t>(secret police) to </a:t>
            </a:r>
            <a:r>
              <a:rPr lang="en-CA" dirty="0" smtClean="0"/>
              <a:t>try a squash any dissent.</a:t>
            </a: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 is “Context?”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23528" y="2996952"/>
            <a:ext cx="84969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dirty="0" smtClean="0"/>
              <a:t>Context is when you get a little bit of background info on not only the author, but about the history of the era in question; the intended audience and the culture from which the work came form. 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bookbuilder.cast.org/bookresources/24859/90017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531799" cy="6048672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132856"/>
            <a:ext cx="7620000" cy="395287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Rectangle 2"/>
          <p:cNvSpPr/>
          <p:nvPr/>
        </p:nvSpPr>
        <p:spPr>
          <a:xfrm>
            <a:off x="71056" y="476672"/>
            <a:ext cx="89284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Those crazy Bolsheviks!</a:t>
            </a:r>
            <a:endParaRPr lang="en-US" sz="6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252728"/>
          </a:xfrm>
        </p:spPr>
        <p:txBody>
          <a:bodyPr/>
          <a:lstStyle/>
          <a:p>
            <a:r>
              <a:rPr lang="en-CA" dirty="0" smtClean="0"/>
              <a:t>The rise of </a:t>
            </a:r>
            <a:r>
              <a:rPr lang="en-CA" sz="6600" dirty="0" smtClean="0"/>
              <a:t>Joseph Stalin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b="1" u="sng" dirty="0" smtClean="0"/>
              <a:t>Lenin</a:t>
            </a:r>
            <a:r>
              <a:rPr lang="en-CA" dirty="0" smtClean="0"/>
              <a:t> suffered a stroke in 1922.</a:t>
            </a:r>
          </a:p>
          <a:p>
            <a:r>
              <a:rPr lang="en-CA" dirty="0" smtClean="0"/>
              <a:t>In his </a:t>
            </a:r>
            <a:r>
              <a:rPr lang="en-CA" dirty="0" smtClean="0"/>
              <a:t>writings about Russia’s new socialist government, </a:t>
            </a:r>
            <a:r>
              <a:rPr lang="en-CA" dirty="0" smtClean="0"/>
              <a:t>he vehemently criticized Stalin’s policies</a:t>
            </a:r>
            <a:r>
              <a:rPr lang="en-CA" dirty="0" smtClean="0"/>
              <a:t>, and begged </a:t>
            </a:r>
            <a:r>
              <a:rPr lang="en-CA" dirty="0" smtClean="0"/>
              <a:t>that he not hold any power.</a:t>
            </a:r>
          </a:p>
          <a:p>
            <a:r>
              <a:rPr lang="en-CA" dirty="0" smtClean="0"/>
              <a:t>However, </a:t>
            </a:r>
            <a:r>
              <a:rPr lang="en-CA" b="1" u="sng" dirty="0" smtClean="0"/>
              <a:t>Stalin</a:t>
            </a:r>
            <a:r>
              <a:rPr lang="en-CA" dirty="0" smtClean="0"/>
              <a:t> out manoeuvred Lenin, and when Lenin died of a heart attack – Stalin assumed control with the help of </a:t>
            </a:r>
            <a:r>
              <a:rPr lang="en-CA" dirty="0" smtClean="0"/>
              <a:t>his friends: namely </a:t>
            </a:r>
            <a:r>
              <a:rPr lang="en-CA" sz="3600" b="1" u="sng" dirty="0" smtClean="0"/>
              <a:t>Trotsky</a:t>
            </a:r>
            <a:r>
              <a:rPr lang="en-CA" dirty="0" smtClean="0"/>
              <a:t>.</a:t>
            </a:r>
            <a:endParaRPr lang="en-CA" dirty="0" smtClean="0"/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dirty="0" smtClean="0"/>
              <a:t>Stalinist Russia</a:t>
            </a:r>
            <a:endParaRPr lang="en-CA" sz="6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Stalin was </a:t>
            </a:r>
            <a:r>
              <a:rPr lang="en-CA" dirty="0" smtClean="0"/>
              <a:t>now in </a:t>
            </a:r>
            <a:r>
              <a:rPr lang="en-CA" dirty="0" smtClean="0"/>
              <a:t>control of the new Bolshevik </a:t>
            </a:r>
            <a:r>
              <a:rPr lang="en-CA" b="1" u="sng" dirty="0" smtClean="0"/>
              <a:t>Communist</a:t>
            </a:r>
            <a:r>
              <a:rPr lang="en-CA" dirty="0" smtClean="0"/>
              <a:t> Russia, even though his official title was “Chairman of the Central Committee.”</a:t>
            </a:r>
          </a:p>
          <a:p>
            <a:r>
              <a:rPr lang="en-CA" dirty="0" smtClean="0"/>
              <a:t>He then started his various policies of </a:t>
            </a:r>
            <a:r>
              <a:rPr lang="en-CA" b="1" u="sng" dirty="0" smtClean="0"/>
              <a:t>Collectivisation</a:t>
            </a:r>
            <a:r>
              <a:rPr lang="en-CA" dirty="0" smtClean="0"/>
              <a:t> and </a:t>
            </a:r>
            <a:r>
              <a:rPr lang="en-CA" b="1" u="sng" dirty="0" smtClean="0"/>
              <a:t>Industrialization</a:t>
            </a:r>
            <a:r>
              <a:rPr lang="en-CA" dirty="0" smtClean="0"/>
              <a:t>, as well as increasing the size of the secret </a:t>
            </a:r>
            <a:r>
              <a:rPr lang="en-CA" dirty="0" smtClean="0"/>
              <a:t>police.</a:t>
            </a:r>
          </a:p>
          <a:p>
            <a:r>
              <a:rPr lang="en-CA" dirty="0" smtClean="0"/>
              <a:t>What were they called again?</a:t>
            </a:r>
            <a:endParaRPr lang="en-CA" dirty="0" smtClean="0"/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3" y="0"/>
            <a:ext cx="4543791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8568952" cy="6065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 political </a:t>
            </a:r>
            <a:r>
              <a:rPr lang="en-CA" sz="6600" dirty="0" smtClean="0"/>
              <a:t>“Purges”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How did </a:t>
            </a:r>
            <a:r>
              <a:rPr lang="en-CA" dirty="0" smtClean="0"/>
              <a:t>Stalin </a:t>
            </a:r>
            <a:r>
              <a:rPr lang="en-CA" dirty="0" smtClean="0"/>
              <a:t>get so much power?</a:t>
            </a:r>
          </a:p>
          <a:p>
            <a:r>
              <a:rPr lang="en-CA" dirty="0" smtClean="0"/>
              <a:t>Stalin had the tendency to </a:t>
            </a:r>
            <a:r>
              <a:rPr lang="en-CA" sz="4800" b="1" u="sng" dirty="0" smtClean="0"/>
              <a:t>“purge” </a:t>
            </a:r>
            <a:r>
              <a:rPr lang="en-CA" dirty="0" smtClean="0"/>
              <a:t>the </a:t>
            </a:r>
            <a:r>
              <a:rPr lang="en-CA" i="1" dirty="0" smtClean="0"/>
              <a:t>Politburo</a:t>
            </a:r>
            <a:r>
              <a:rPr lang="en-CA" dirty="0" smtClean="0"/>
              <a:t> and send his opposition to forced labour camps, and then execute them.</a:t>
            </a:r>
          </a:p>
          <a:p>
            <a:r>
              <a:rPr lang="en-CA" dirty="0" smtClean="0"/>
              <a:t>This was also attained by cutting “counter-revolutionaries” out of Russian history.</a:t>
            </a: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Re-Writing History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CA" dirty="0" smtClean="0"/>
              <a:t>Before</a:t>
            </a:r>
            <a:endParaRPr lang="en-CA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CA" dirty="0" smtClean="0"/>
              <a:t>After</a:t>
            </a:r>
            <a:endParaRPr lang="en-CA" dirty="0"/>
          </a:p>
        </p:txBody>
      </p:sp>
      <p:pic>
        <p:nvPicPr>
          <p:cNvPr id="9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24" y="2780928"/>
            <a:ext cx="4461864" cy="3004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7137" y="2780928"/>
            <a:ext cx="4503550" cy="3096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What is a </a:t>
            </a:r>
            <a:r>
              <a:rPr lang="en-CA" sz="5400" dirty="0" smtClean="0"/>
              <a:t>Totalitarian Regime?</a:t>
            </a:r>
            <a:endParaRPr lang="en-CA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Hitler’s Germany, Mussolini’s Italy and Stalinist Russia are all examples of totalitarian regimes.</a:t>
            </a:r>
          </a:p>
          <a:p>
            <a:r>
              <a:rPr lang="en-CA" dirty="0" smtClean="0"/>
              <a:t>What do they all have in common?</a:t>
            </a:r>
          </a:p>
          <a:p>
            <a:r>
              <a:rPr lang="en-CA" dirty="0" smtClean="0"/>
              <a:t>Are there any totalitarian regimes in effect now?</a:t>
            </a:r>
          </a:p>
          <a:p>
            <a:r>
              <a:rPr lang="en-CA" dirty="0" smtClean="0"/>
              <a:t>Why </a:t>
            </a:r>
            <a:r>
              <a:rPr lang="en-CA" dirty="0" smtClean="0"/>
              <a:t>are ideas like </a:t>
            </a:r>
            <a:r>
              <a:rPr lang="en-CA" b="1" u="sng" dirty="0" smtClean="0"/>
              <a:t>Socialism</a:t>
            </a:r>
            <a:r>
              <a:rPr lang="en-CA" dirty="0" smtClean="0"/>
              <a:t> and </a:t>
            </a:r>
            <a:r>
              <a:rPr lang="en-CA" b="1" u="sng" dirty="0" smtClean="0"/>
              <a:t>Communism</a:t>
            </a:r>
            <a:r>
              <a:rPr lang="en-CA" dirty="0" smtClean="0"/>
              <a:t> </a:t>
            </a:r>
            <a:r>
              <a:rPr lang="en-CA" dirty="0" smtClean="0"/>
              <a:t>associated with this type of Government?</a:t>
            </a: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8325473" cy="600474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So what does this have to do with Orwell’s </a:t>
            </a:r>
            <a:r>
              <a:rPr lang="en-CA" i="1" dirty="0" smtClean="0"/>
              <a:t>Nineteen Eighty-Four?</a:t>
            </a:r>
            <a:endParaRPr lang="en-CA" i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3140968"/>
            <a:ext cx="81369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 smtClean="0"/>
              <a:t>Orwell designed the futuristic world of Oceania as a Dystopian setting for his novel. Why?  Because exaggeration is a very good way of drawing people’s attention to things that are really messed up – like Russia was under Stalin</a:t>
            </a:r>
            <a:endParaRPr lang="en-CA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115888"/>
            <a:ext cx="4656137" cy="6480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2051720" y="5661248"/>
            <a:ext cx="49537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George Orwell</a:t>
            </a:r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 is a </a:t>
            </a:r>
            <a:r>
              <a:rPr lang="en-CA" sz="6000" dirty="0" smtClean="0"/>
              <a:t>Utopian Society?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4000" b="1" u="sng" dirty="0" smtClean="0"/>
              <a:t>Utopia</a:t>
            </a:r>
            <a:r>
              <a:rPr lang="en-CA" sz="4000" u="sng" dirty="0" smtClean="0"/>
              <a:t> </a:t>
            </a:r>
            <a:r>
              <a:rPr lang="en-CA" sz="4000" dirty="0" smtClean="0"/>
              <a:t>is </a:t>
            </a:r>
            <a:r>
              <a:rPr lang="en-CA" sz="4000" dirty="0" smtClean="0"/>
              <a:t>a name for an ideal community or society possessing a </a:t>
            </a:r>
            <a:r>
              <a:rPr lang="en-CA" sz="4000" dirty="0" smtClean="0"/>
              <a:t>perfect </a:t>
            </a:r>
            <a:r>
              <a:rPr lang="en-CA" sz="4000" dirty="0" smtClean="0"/>
              <a:t>socio-politico-legal </a:t>
            </a:r>
            <a:r>
              <a:rPr lang="en-CA" sz="4000" dirty="0" smtClean="0"/>
              <a:t>system.</a:t>
            </a:r>
          </a:p>
          <a:p>
            <a:endParaRPr lang="en-CA" sz="4000" dirty="0" smtClean="0"/>
          </a:p>
          <a:p>
            <a:r>
              <a:rPr lang="en-CA" sz="4000" dirty="0" smtClean="0"/>
              <a:t>Which would make a </a:t>
            </a:r>
            <a:r>
              <a:rPr lang="en-CA" sz="4000" b="1" u="sng" dirty="0" smtClean="0"/>
              <a:t>Dystopia</a:t>
            </a:r>
            <a:r>
              <a:rPr lang="en-CA" sz="4000" dirty="0" smtClean="0"/>
              <a:t> the complete opposite…</a:t>
            </a:r>
            <a:endParaRPr lang="en-CA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sz="7200" dirty="0" smtClean="0"/>
              <a:t>Thank-you.</a:t>
            </a:r>
            <a:endParaRPr lang="en-CA" sz="72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(oh yeah.)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George Orwell </a:t>
            </a:r>
            <a:r>
              <a:rPr lang="en-CA" sz="2800" dirty="0" smtClean="0"/>
              <a:t>(1903-1950)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Born in British India, he attended Eton College, received numerous scholarships for his writing but returned to Burma to work as a policeman.</a:t>
            </a:r>
          </a:p>
          <a:p>
            <a:r>
              <a:rPr lang="en-CA" dirty="0" smtClean="0"/>
              <a:t>He also worked as teacher before he fought in the Spanish Civil war (1936-1939), injured by a sniper he returned to England.</a:t>
            </a:r>
          </a:p>
          <a:p>
            <a:r>
              <a:rPr lang="en-CA" dirty="0" smtClean="0"/>
              <a:t>He married, and started writing again using the pen name “George Orwell.”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George Orwell </a:t>
            </a:r>
            <a:r>
              <a:rPr lang="en-CA" sz="2800" dirty="0" smtClean="0"/>
              <a:t>(1903-1950)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CA" dirty="0" smtClean="0"/>
              <a:t>His first book, </a:t>
            </a:r>
            <a:r>
              <a:rPr lang="en-CA" i="1" dirty="0" smtClean="0"/>
              <a:t>Animal Farm</a:t>
            </a:r>
            <a:r>
              <a:rPr lang="en-CA" dirty="0" smtClean="0"/>
              <a:t>, was written in response to the actions of Joseph Stalin leading up to the outbreak of WWII.</a:t>
            </a:r>
          </a:p>
          <a:p>
            <a:endParaRPr lang="en-CA" dirty="0" smtClean="0"/>
          </a:p>
          <a:p>
            <a:r>
              <a:rPr lang="en-CA" dirty="0" smtClean="0"/>
              <a:t>It was an overnight success.</a:t>
            </a:r>
          </a:p>
          <a:p>
            <a:endParaRPr lang="en-CA" dirty="0" smtClean="0"/>
          </a:p>
          <a:p>
            <a:endParaRPr lang="en-US" dirty="0"/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3688" y="1773238"/>
            <a:ext cx="2827623" cy="462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George Orwell </a:t>
            </a:r>
            <a:r>
              <a:rPr lang="en-CA" sz="2800" dirty="0" smtClean="0"/>
              <a:t>(1903-1950)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CA" i="1" dirty="0" smtClean="0"/>
              <a:t>Nineteen Eighty-Four </a:t>
            </a:r>
            <a:r>
              <a:rPr lang="en-CA" dirty="0" smtClean="0"/>
              <a:t>was published in 1949, </a:t>
            </a:r>
          </a:p>
          <a:p>
            <a:pPr>
              <a:lnSpc>
                <a:spcPct val="90000"/>
              </a:lnSpc>
            </a:pPr>
            <a:r>
              <a:rPr lang="en-CA" dirty="0" smtClean="0"/>
              <a:t>It features a </a:t>
            </a:r>
            <a:r>
              <a:rPr lang="en-CA" b="1" u="sng" dirty="0" smtClean="0"/>
              <a:t>dystopian</a:t>
            </a:r>
            <a:r>
              <a:rPr lang="en-CA" dirty="0" smtClean="0"/>
              <a:t> society.</a:t>
            </a:r>
          </a:p>
          <a:p>
            <a:pPr>
              <a:lnSpc>
                <a:spcPct val="90000"/>
              </a:lnSpc>
            </a:pPr>
            <a:r>
              <a:rPr lang="en-CA" dirty="0" smtClean="0"/>
              <a:t>Considering the post-WWII climate and the </a:t>
            </a:r>
            <a:r>
              <a:rPr lang="en-CA" b="1" u="sng" dirty="0" smtClean="0"/>
              <a:t>Cold War </a:t>
            </a:r>
            <a:r>
              <a:rPr lang="en-CA" dirty="0" smtClean="0"/>
              <a:t>between the USSR and the USA, </a:t>
            </a:r>
            <a:r>
              <a:rPr lang="en-CA" i="1" dirty="0" smtClean="0"/>
              <a:t>Nineteen Eighty-Four </a:t>
            </a:r>
            <a:r>
              <a:rPr lang="en-CA" dirty="0" smtClean="0"/>
              <a:t>has become the classic political novel.</a:t>
            </a:r>
          </a:p>
          <a:p>
            <a:pPr>
              <a:lnSpc>
                <a:spcPct val="90000"/>
              </a:lnSpc>
            </a:pPr>
            <a:r>
              <a:rPr lang="en-CA" dirty="0" smtClean="0"/>
              <a:t>Furthermore, Orwell’s creation of the Oceanic society has left a huge mark even on our vernacular speech; like the popular TV show “Big Brother.”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4075" y="0"/>
            <a:ext cx="477170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0"/>
            <a:ext cx="74340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At this point, you should have more questions…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TextBox 5"/>
          <p:cNvSpPr txBox="1"/>
          <p:nvPr/>
        </p:nvSpPr>
        <p:spPr>
          <a:xfrm>
            <a:off x="539552" y="3140968"/>
            <a:ext cx="83529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800" dirty="0" smtClean="0"/>
              <a:t>Dystopia?</a:t>
            </a:r>
          </a:p>
          <a:p>
            <a:r>
              <a:rPr lang="en-CA" sz="4800" dirty="0" smtClean="0"/>
              <a:t>Cold War?</a:t>
            </a:r>
          </a:p>
          <a:p>
            <a:r>
              <a:rPr lang="en-CA" sz="4800" dirty="0" smtClean="0"/>
              <a:t>Stalin?</a:t>
            </a:r>
            <a:endParaRPr lang="en-CA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136</TotalTime>
  <Words>843</Words>
  <Application>Microsoft Office PowerPoint</Application>
  <PresentationFormat>On-screen Show (4:3)</PresentationFormat>
  <Paragraphs>73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Module</vt:lpstr>
      <vt:lpstr>Context: Nineteen Eighty-Four</vt:lpstr>
      <vt:lpstr>What is “Context?”</vt:lpstr>
      <vt:lpstr>Slide 3</vt:lpstr>
      <vt:lpstr>George Orwell (1903-1950) </vt:lpstr>
      <vt:lpstr>George Orwell (1903-1950) </vt:lpstr>
      <vt:lpstr>George Orwell (1903-1950) </vt:lpstr>
      <vt:lpstr>Slide 7</vt:lpstr>
      <vt:lpstr>Slide 8</vt:lpstr>
      <vt:lpstr>At this point, you should have more questions…</vt:lpstr>
      <vt:lpstr>Stalinist Russia</vt:lpstr>
      <vt:lpstr>The End of The Great War</vt:lpstr>
      <vt:lpstr>Russian Monarchy (before the revolution)</vt:lpstr>
      <vt:lpstr>Slide 13</vt:lpstr>
      <vt:lpstr>Slide 14</vt:lpstr>
      <vt:lpstr>The Russian Revolution</vt:lpstr>
      <vt:lpstr>Slide 16</vt:lpstr>
      <vt:lpstr>Revolutions are Messy…</vt:lpstr>
      <vt:lpstr>Slide 18</vt:lpstr>
      <vt:lpstr>And Bloody…</vt:lpstr>
      <vt:lpstr>Slide 20</vt:lpstr>
      <vt:lpstr>Slide 21</vt:lpstr>
      <vt:lpstr>The rise of Joseph Stalin</vt:lpstr>
      <vt:lpstr>Stalinist Russia</vt:lpstr>
      <vt:lpstr>Slide 24</vt:lpstr>
      <vt:lpstr>The political “Purges”</vt:lpstr>
      <vt:lpstr>Re-Writing History</vt:lpstr>
      <vt:lpstr>What is a Totalitarian Regime?</vt:lpstr>
      <vt:lpstr>Slide 28</vt:lpstr>
      <vt:lpstr>So what does this have to do with Orwell’s Nineteen Eighty-Four?</vt:lpstr>
      <vt:lpstr>What is a Utopian Society?</vt:lpstr>
      <vt:lpstr>Thank-you.</vt:lpstr>
    </vt:vector>
  </TitlesOfParts>
  <Company>English Montreal School Board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Context: Nineteen Eighty-Four</dc:title>
  <dc:creator>staff</dc:creator>
  <cp:lastModifiedBy>LMAC</cp:lastModifiedBy>
  <cp:revision>5</cp:revision>
  <dcterms:created xsi:type="dcterms:W3CDTF">2010-11-01T17:56:10Z</dcterms:created>
  <dcterms:modified xsi:type="dcterms:W3CDTF">2010-11-01T20:44:33Z</dcterms:modified>
</cp:coreProperties>
</file>